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88" r:id="rId3"/>
    <p:sldId id="257" r:id="rId4"/>
    <p:sldId id="258" r:id="rId5"/>
    <p:sldId id="274" r:id="rId6"/>
    <p:sldId id="262" r:id="rId7"/>
    <p:sldId id="259" r:id="rId8"/>
    <p:sldId id="260" r:id="rId9"/>
    <p:sldId id="263" r:id="rId10"/>
    <p:sldId id="264" r:id="rId11"/>
    <p:sldId id="265" r:id="rId12"/>
    <p:sldId id="290" r:id="rId13"/>
    <p:sldId id="298" r:id="rId14"/>
    <p:sldId id="299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0" r:id="rId24"/>
    <p:sldId id="267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C8B82FE-A5F9-4A55-A0AD-F5F117E1B5F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C12236-63A6-4809-8CF9-CD5EB7AE5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6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Work Package 4: Studies to improve PHC services in CB area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Prof. </a:t>
            </a:r>
            <a:r>
              <a:rPr lang="en-US" dirty="0" err="1"/>
              <a:t>Aristotelis</a:t>
            </a:r>
            <a:r>
              <a:rPr lang="en-US" dirty="0"/>
              <a:t> </a:t>
            </a:r>
            <a:r>
              <a:rPr lang="en-US" dirty="0" err="1"/>
              <a:t>Naniopoulos</a:t>
            </a:r>
            <a:endParaRPr lang="en-US" dirty="0"/>
          </a:p>
          <a:p>
            <a:r>
              <a:rPr lang="en-US" dirty="0"/>
              <a:t>Transport Systems Research Group, </a:t>
            </a:r>
            <a:r>
              <a:rPr lang="en-US" dirty="0" err="1"/>
              <a:t>AUth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7/2/2018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Kick off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13"/>
            <a:ext cx="2743200" cy="135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8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9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23420" y="5670488"/>
            <a:ext cx="2130380" cy="10509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2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B6E15-A9C9-45AC-A986-F4536F5E397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4DEA-B001-47DD-A2A7-BE5FF0D16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4353059"/>
            <a:ext cx="9144000" cy="1419896"/>
          </a:xfrm>
        </p:spPr>
        <p:txBody>
          <a:bodyPr>
            <a:normAutofit/>
          </a:bodyPr>
          <a:lstStyle/>
          <a:p>
            <a:r>
              <a:rPr lang="en-US"/>
              <a:t>Dr</a:t>
            </a:r>
            <a:r>
              <a:rPr lang="en-US" dirty="0"/>
              <a:t>. Panagiotis Tsalis</a:t>
            </a:r>
          </a:p>
          <a:p>
            <a:r>
              <a:rPr lang="en-US" dirty="0"/>
              <a:t>Transport Systems Research Group, Aristotle University of Thessaloniki</a:t>
            </a:r>
          </a:p>
          <a:p>
            <a:r>
              <a:rPr lang="en-US" dirty="0"/>
              <a:t>TSRG/ AUTh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15036" y="2641466"/>
            <a:ext cx="9144000" cy="141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WP4: Studies to improve PHC services in CB area </a:t>
            </a:r>
          </a:p>
        </p:txBody>
      </p:sp>
    </p:spTree>
    <p:extLst>
      <p:ext uri="{BB962C8B-B14F-4D97-AF65-F5344CB8AC3E}">
        <p14:creationId xmlns:p14="http://schemas.microsoft.com/office/powerpoint/2010/main" val="4467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56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SMiLe</a:t>
            </a:r>
            <a:r>
              <a:rPr lang="en-US" dirty="0"/>
              <a:t> project’s WP4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310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b="1" dirty="0"/>
              <a:t>D.4.2 the accessibility of the infrastructure offered will be assessed through a specialized methodology which will be developed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methodology will include checklists for various elements of PHC infrastructure.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The analytical nature of the methodology will ensure that it can be used in the future by non-specialized personnel, thus providing interested stakeholders with a useful tool in order to self- assess their infrastructures and services.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The methodology developed will be utilized in the evaluation of local infrastructure in Greece as well as in Bulgaria.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42251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SMiLe</a:t>
            </a:r>
            <a:r>
              <a:rPr lang="en-US" dirty="0"/>
              <a:t> project’s WP4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075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D4.3</a:t>
            </a:r>
            <a:r>
              <a:rPr lang="en-US" dirty="0"/>
              <a:t>, </a:t>
            </a:r>
            <a:r>
              <a:rPr lang="en-US" b="1" dirty="0"/>
              <a:t>a study for accessibility improvement of a major infrastructure of the area will be conducted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infrastructure to be selected will focus on the provision of Primary Health Care, probably in a rural area.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927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075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Iasmos</a:t>
            </a:r>
            <a:r>
              <a:rPr lang="en-US" dirty="0"/>
              <a:t> is a town and a municipality in the Rhodope regional unit of Thrace, Greece, built on the side of the Rhodope Mountains. 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The municipality </a:t>
            </a:r>
            <a:r>
              <a:rPr lang="en-US" dirty="0" err="1"/>
              <a:t>Iasmos</a:t>
            </a:r>
            <a:r>
              <a:rPr lang="en-US" dirty="0"/>
              <a:t> was formed at the 2011 local government reform by the merger of the following 3 former municipalities, that became municipal units</a:t>
            </a:r>
            <a:r>
              <a:rPr lang="el-GR" dirty="0"/>
              <a:t> (</a:t>
            </a:r>
            <a:r>
              <a:rPr lang="en-US" dirty="0" err="1"/>
              <a:t>Amaxades</a:t>
            </a:r>
            <a:r>
              <a:rPr lang="el-GR" dirty="0"/>
              <a:t>, </a:t>
            </a:r>
            <a:r>
              <a:rPr lang="en-US" dirty="0" err="1"/>
              <a:t>Iasmos</a:t>
            </a:r>
            <a:r>
              <a:rPr lang="el-GR" dirty="0"/>
              <a:t>, </a:t>
            </a:r>
            <a:r>
              <a:rPr lang="en-US" dirty="0" err="1"/>
              <a:t>Sostis</a:t>
            </a:r>
            <a:r>
              <a:rPr lang="el-GR" dirty="0"/>
              <a:t>)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n-US" dirty="0"/>
              <a:t>The municipality has an area of 485.285 km2, the municipal unit 221.795 km2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29695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940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503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Methodology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dirty="0"/>
              <a:t>The methodology includes the following checklists:</a:t>
            </a:r>
          </a:p>
          <a:p>
            <a:pPr marL="0" indent="0">
              <a:buNone/>
            </a:pPr>
            <a:r>
              <a:rPr lang="en-US" sz="2400" dirty="0"/>
              <a:t>•	Checklist for buildings – closed spaces</a:t>
            </a:r>
          </a:p>
          <a:p>
            <a:pPr marL="0" indent="0">
              <a:buNone/>
            </a:pPr>
            <a:r>
              <a:rPr lang="en-US" sz="2400" dirty="0"/>
              <a:t>•	Checklist for open spaces and pedestrian routes </a:t>
            </a:r>
          </a:p>
          <a:p>
            <a:pPr marL="0" indent="0">
              <a:buNone/>
            </a:pPr>
            <a:r>
              <a:rPr lang="en-US" sz="2400" dirty="0"/>
              <a:t>•	Checklist for health care provision practices and policies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checklists are quite detailed and include questions that can be easily answered by the PHC </a:t>
            </a:r>
            <a:r>
              <a:rPr lang="en-US" sz="2400" dirty="0" err="1"/>
              <a:t>centres’</a:t>
            </a:r>
            <a:r>
              <a:rPr lang="en-US" sz="2400" dirty="0"/>
              <a:t> employers. Thus, the proposed methodology is a necessary and useful tool for future assessment of infrastructure and policies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616951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940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94" t="18889" r="27052" b="8413"/>
          <a:stretch/>
        </p:blipFill>
        <p:spPr>
          <a:xfrm>
            <a:off x="6232540" y="1349829"/>
            <a:ext cx="4614607" cy="423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929" t="19683" r="25357" b="6826"/>
          <a:stretch/>
        </p:blipFill>
        <p:spPr>
          <a:xfrm>
            <a:off x="914401" y="1234268"/>
            <a:ext cx="4811486" cy="435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9" y="1712913"/>
            <a:ext cx="4974771" cy="37310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12912"/>
            <a:ext cx="4974771" cy="373107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81314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8000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20050" y="2166938"/>
            <a:ext cx="3810000" cy="28575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33800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053"/>
            <a:ext cx="4735890" cy="355191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910" y="1880053"/>
            <a:ext cx="4735890" cy="355191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812935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3037"/>
            <a:ext cx="4463143" cy="3347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9" y="1973037"/>
            <a:ext cx="4463142" cy="334735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41407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7/2/2018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1984603"/>
            <a:ext cx="4146548" cy="3109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09" y="1984603"/>
            <a:ext cx="4146547" cy="3109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1629" y="2145167"/>
            <a:ext cx="3635829" cy="2726872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66535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Contents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992"/>
            <a:ext cx="10515600" cy="34222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/>
              <a:t>Presentation of TSRG/ AUTh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/>
              <a:t>Selected projects of TSRG/ AUTh related to accessibility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 err="1"/>
              <a:t>SMiLe</a:t>
            </a:r>
            <a:r>
              <a:rPr lang="en-US" sz="2600" dirty="0"/>
              <a:t> Work Package 4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Inequalities in PHC provision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WP4 deliverables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067994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2900" y="2160816"/>
            <a:ext cx="3875315" cy="2906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571" y="2173318"/>
            <a:ext cx="3861027" cy="2895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8470" y="2157073"/>
            <a:ext cx="3904346" cy="2928259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57477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7/2/2018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2471057"/>
            <a:ext cx="3690257" cy="276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6528" y="2379888"/>
            <a:ext cx="3933373" cy="2950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8925" y="2260597"/>
            <a:ext cx="3937000" cy="295275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68030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Accessibility evaluation of </a:t>
            </a:r>
            <a:r>
              <a:rPr lang="en-US" dirty="0" err="1"/>
              <a:t>Iasmos</a:t>
            </a:r>
            <a:r>
              <a:rPr lang="en-US" dirty="0"/>
              <a:t> PHC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7124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Conclusions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methodology was applied successfully to a small PHC unit</a:t>
            </a:r>
          </a:p>
          <a:p>
            <a:r>
              <a:rPr lang="en-US" dirty="0"/>
              <a:t>The </a:t>
            </a:r>
            <a:r>
              <a:rPr lang="en-US" dirty="0" err="1"/>
              <a:t>Iasmos</a:t>
            </a:r>
            <a:r>
              <a:rPr lang="en-US" dirty="0"/>
              <a:t> PHC </a:t>
            </a:r>
            <a:r>
              <a:rPr lang="en-US" dirty="0" err="1"/>
              <a:t>centre</a:t>
            </a:r>
            <a:r>
              <a:rPr lang="en-US" dirty="0"/>
              <a:t> offered basic access to disabled visitors</a:t>
            </a:r>
          </a:p>
          <a:p>
            <a:r>
              <a:rPr lang="en-US" dirty="0"/>
              <a:t>Small scale interventions could lead to marked improvements</a:t>
            </a:r>
          </a:p>
          <a:p>
            <a:r>
              <a:rPr lang="en-US" dirty="0"/>
              <a:t>The creation of an accessible toilet a major priority</a:t>
            </a:r>
          </a:p>
          <a:p>
            <a:r>
              <a:rPr lang="en-US" dirty="0"/>
              <a:t>No particular </a:t>
            </a:r>
            <a:r>
              <a:rPr lang="en-US"/>
              <a:t>provisions to </a:t>
            </a:r>
            <a:r>
              <a:rPr lang="en-US" dirty="0"/>
              <a:t>patients with sensory disabilities</a:t>
            </a:r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26574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 4.1 Constraints' analysis to access PHC: proposed delivery date – September 2018	(involved PB2 and PB3)	</a:t>
            </a:r>
          </a:p>
          <a:p>
            <a:endParaRPr lang="en-US" sz="2400" dirty="0"/>
          </a:p>
          <a:p>
            <a:r>
              <a:rPr lang="en-US" sz="2400" dirty="0"/>
              <a:t>D4.2 Primary Health Care infrastructure accessibility assessment - December 2018	(involved PB2 and PB3)	</a:t>
            </a:r>
          </a:p>
          <a:p>
            <a:endParaRPr lang="en-US" sz="2400" dirty="0"/>
          </a:p>
          <a:p>
            <a:r>
              <a:rPr lang="en-US" sz="2400" dirty="0"/>
              <a:t>Interviews with hospital employees?</a:t>
            </a:r>
          </a:p>
          <a:p>
            <a:endParaRPr lang="en-US" sz="2400" dirty="0"/>
          </a:p>
          <a:p>
            <a:r>
              <a:rPr lang="en-US" sz="2400" dirty="0"/>
              <a:t>The assessment methodology for D4.2 will be sent to partners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actions</a:t>
            </a:r>
          </a:p>
        </p:txBody>
      </p:sp>
    </p:spTree>
    <p:extLst>
      <p:ext uri="{BB962C8B-B14F-4D97-AF65-F5344CB8AC3E}">
        <p14:creationId xmlns:p14="http://schemas.microsoft.com/office/powerpoint/2010/main" val="243934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625" y="1870075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936836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59526" y="3332743"/>
            <a:ext cx="32729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email</a:t>
            </a: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naniopou</a:t>
            </a: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@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civil</a:t>
            </a: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auth</a:t>
            </a: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gr</a:t>
            </a: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en-US" sz="2000" dirty="0">
                <a:latin typeface="+mj-lt"/>
                <a:ea typeface="Calibri" panose="020F0502020204030204" pitchFamily="34" charset="0"/>
                <a:cs typeface="Gotham Greek Ultra"/>
              </a:rPr>
              <a:t>Tel </a:t>
            </a: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Gotham Greek Ultra"/>
              </a:rPr>
              <a:t>: +30 2310 995765</a:t>
            </a:r>
            <a:endParaRPr lang="en-US" altLang="en-US" sz="2000" dirty="0"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www.tsrg.gr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05722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Transport Systems Research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/>
              <a:t>The Transport Systems Research Group of the Aristotle University of Thessaloniki (TSRG/AUTh) was established by in 1998.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/>
              <a:t>Functions within the Division of Transport</a:t>
            </a:r>
            <a:r>
              <a:rPr lang="el-GR" sz="2600" dirty="0"/>
              <a:t> </a:t>
            </a:r>
            <a:r>
              <a:rPr lang="en-US" sz="2600" dirty="0"/>
              <a:t>and Project Management of the School of Civil Engineering of the Aristotle University of Thessaloniki.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/>
              <a:t>The scientific activities of the Group fall under the areas of operation, planning organization and management as well as the impact of Transport Systems on people, environment, sustainable development.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32276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Transport Systems Research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Main fields of expertise:</a:t>
            </a:r>
          </a:p>
          <a:p>
            <a:r>
              <a:rPr lang="en-US" dirty="0"/>
              <a:t>Design, planning and management of Transport systems.</a:t>
            </a:r>
          </a:p>
          <a:p>
            <a:r>
              <a:rPr lang="en-US" dirty="0"/>
              <a:t>People with reduced mobility (disabled, elderly, etc.) and accessibility.</a:t>
            </a:r>
          </a:p>
          <a:p>
            <a:r>
              <a:rPr lang="en-US" dirty="0"/>
              <a:t>Urban and rural public transport and flexible transport services.</a:t>
            </a:r>
          </a:p>
          <a:p>
            <a:r>
              <a:rPr lang="en-US" dirty="0"/>
              <a:t>Freight transport and logistics.</a:t>
            </a:r>
          </a:p>
          <a:p>
            <a:r>
              <a:rPr lang="en-US" dirty="0"/>
              <a:t>Feasibility, traffic and mobility studies.</a:t>
            </a:r>
          </a:p>
          <a:p>
            <a:r>
              <a:rPr lang="en-US" dirty="0"/>
              <a:t>Social impact analysis on Transport systems.</a:t>
            </a:r>
          </a:p>
          <a:p>
            <a:r>
              <a:rPr lang="en-US" dirty="0"/>
              <a:t>Environmental management of Transport systems.</a:t>
            </a:r>
          </a:p>
          <a:p>
            <a:r>
              <a:rPr lang="en-US" dirty="0"/>
              <a:t>New technologies and telematics in Transport.</a:t>
            </a:r>
          </a:p>
          <a:p>
            <a:r>
              <a:rPr lang="en-US" dirty="0"/>
              <a:t>Transport Safety.</a:t>
            </a:r>
          </a:p>
          <a:p>
            <a:r>
              <a:rPr lang="en-US" dirty="0"/>
              <a:t>Tourism and Transport.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16846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715036" y="2641466"/>
            <a:ext cx="9144000" cy="141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SMiLe</a:t>
            </a:r>
            <a:r>
              <a:rPr lang="en-US" sz="3200" dirty="0"/>
              <a:t> Work Package 4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85183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930"/>
            <a:ext cx="10515600" cy="1325563"/>
          </a:xfrm>
        </p:spPr>
        <p:txBody>
          <a:bodyPr/>
          <a:lstStyle/>
          <a:p>
            <a:r>
              <a:rPr lang="en-US" dirty="0"/>
              <a:t>Inequalities in PHC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784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600" dirty="0"/>
              <a:t>Barriers related to health for general population tend to be exacerbated for people with disabilities. Peters et al. (2008) describe four main dimensions: 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Geographical accessibility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Availability, having the right type of care to those who need it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 Financial accessibility</a:t>
            </a:r>
          </a:p>
          <a:p>
            <a:pPr marL="514350" indent="-5143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/>
              <a:t>Acceptability, the match between how responsive health service providers are to the expectations of individual users.</a:t>
            </a:r>
            <a:r>
              <a:rPr lang="el-GR" sz="2600" dirty="0"/>
              <a:t> </a:t>
            </a:r>
            <a:endParaRPr lang="en-US" sz="2600" dirty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79836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SMiLe</a:t>
            </a:r>
            <a:r>
              <a:rPr lang="en-US" dirty="0"/>
              <a:t> project’s WP4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WP4, aspires to provide an in depth view of the existing situation and initiate actions for the </a:t>
            </a:r>
            <a:r>
              <a:rPr lang="en-US" b="1" dirty="0"/>
              <a:t>improvement of the accessibility offered by Primary Health Care </a:t>
            </a:r>
            <a:r>
              <a:rPr lang="en-US" b="1" dirty="0" err="1"/>
              <a:t>centres</a:t>
            </a:r>
            <a:r>
              <a:rPr lang="en-US" b="1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WP 4 </a:t>
            </a:r>
            <a:r>
              <a:rPr lang="en-US" b="1" dirty="0"/>
              <a:t>will be based on existing methodologies developed by AUTh </a:t>
            </a:r>
            <a:r>
              <a:rPr lang="en-US" dirty="0"/>
              <a:t>in the frame of research projects, research in relevant bibliography, as well as the continuous application of a version of “Delphi method” through the cooperation of the project team with involved actors, experts and citizens with disabilities.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8743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SMiLe</a:t>
            </a:r>
            <a:r>
              <a:rPr lang="en-US" dirty="0"/>
              <a:t> project’s WP4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3200" dirty="0"/>
              <a:t>D 4.1 Constraints' analysis to access PHC		</a:t>
            </a:r>
          </a:p>
          <a:p>
            <a:endParaRPr lang="en-US" sz="3200" dirty="0"/>
          </a:p>
          <a:p>
            <a:r>
              <a:rPr lang="en-US" sz="3200" dirty="0"/>
              <a:t>D4.2 Primary Health Care infrastructure accessibility assessment	</a:t>
            </a:r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r>
              <a:rPr lang="en-US" sz="3200" dirty="0"/>
              <a:t>D4.3 Pilot accessibility improvement studies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- WP4 end: 11</a:t>
            </a:r>
            <a:r>
              <a:rPr lang="en-US" sz="3200" baseline="30000" dirty="0"/>
              <a:t>th</a:t>
            </a:r>
            <a:r>
              <a:rPr lang="en-US" sz="3200" dirty="0"/>
              <a:t> of October 2019	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83263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SMiLe</a:t>
            </a:r>
            <a:r>
              <a:rPr lang="en-US" dirty="0"/>
              <a:t> project’s WP4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In </a:t>
            </a:r>
            <a:r>
              <a:rPr lang="en-US" b="1" dirty="0"/>
              <a:t>D4.1 the obstacles that citizens with disabilities face in health provision will be examined</a:t>
            </a:r>
            <a:r>
              <a:rPr lang="en-US" dirty="0"/>
              <a:t>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>
              <a:lnSpc>
                <a:spcPct val="110000"/>
              </a:lnSpc>
            </a:pPr>
            <a:r>
              <a:rPr lang="el-GR" dirty="0" err="1"/>
              <a:t>review</a:t>
            </a:r>
            <a:r>
              <a:rPr lang="el-GR" dirty="0"/>
              <a:t> of the </a:t>
            </a:r>
            <a:r>
              <a:rPr lang="el-GR" dirty="0" err="1"/>
              <a:t>published</a:t>
            </a:r>
            <a:r>
              <a:rPr lang="el-GR" dirty="0"/>
              <a:t> </a:t>
            </a:r>
            <a:r>
              <a:rPr lang="el-GR" dirty="0" err="1"/>
              <a:t>literature</a:t>
            </a:r>
            <a:r>
              <a:rPr lang="el-GR" dirty="0"/>
              <a:t> and </a:t>
            </a:r>
            <a:r>
              <a:rPr lang="el-GR" dirty="0" err="1"/>
              <a:t>reports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 err="1"/>
              <a:t>identification</a:t>
            </a:r>
            <a:r>
              <a:rPr lang="el-GR" dirty="0"/>
              <a:t> of </a:t>
            </a:r>
            <a:r>
              <a:rPr lang="el-GR" dirty="0" err="1"/>
              <a:t>existing</a:t>
            </a:r>
            <a:r>
              <a:rPr lang="el-GR" dirty="0"/>
              <a:t> 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n-US" dirty="0"/>
              <a:t>and legislation </a:t>
            </a:r>
            <a:r>
              <a:rPr lang="el-GR" dirty="0" err="1"/>
              <a:t>concerning</a:t>
            </a:r>
            <a:r>
              <a:rPr lang="el-GR" dirty="0"/>
              <a:t> </a:t>
            </a:r>
            <a:r>
              <a:rPr lang="el-GR" dirty="0" err="1"/>
              <a:t>heath</a:t>
            </a:r>
            <a:r>
              <a:rPr lang="el-GR" dirty="0"/>
              <a:t> </a:t>
            </a:r>
            <a:r>
              <a:rPr lang="el-GR" dirty="0" err="1"/>
              <a:t>care</a:t>
            </a:r>
            <a:r>
              <a:rPr lang="el-GR" dirty="0"/>
              <a:t> </a:t>
            </a:r>
            <a:r>
              <a:rPr lang="el-GR" dirty="0" err="1"/>
              <a:t>provision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l-GR" dirty="0" err="1"/>
              <a:t>assessment</a:t>
            </a:r>
            <a:r>
              <a:rPr lang="el-GR" dirty="0"/>
              <a:t> of </a:t>
            </a:r>
            <a:r>
              <a:rPr lang="el-GR" dirty="0" err="1"/>
              <a:t>policies</a:t>
            </a:r>
            <a:r>
              <a:rPr lang="en-US" dirty="0"/>
              <a:t> and</a:t>
            </a:r>
            <a:r>
              <a:rPr lang="el-GR" dirty="0"/>
              <a:t> </a:t>
            </a:r>
            <a:r>
              <a:rPr lang="el-GR" dirty="0" err="1"/>
              <a:t>analysis</a:t>
            </a:r>
            <a:r>
              <a:rPr lang="el-GR" dirty="0"/>
              <a:t> of </a:t>
            </a:r>
            <a:r>
              <a:rPr lang="el-GR" dirty="0" err="1"/>
              <a:t>disparities</a:t>
            </a:r>
            <a:r>
              <a:rPr lang="el-GR" dirty="0"/>
              <a:t> in </a:t>
            </a:r>
            <a:r>
              <a:rPr lang="el-GR" dirty="0" err="1"/>
              <a:t>health</a:t>
            </a:r>
            <a:r>
              <a:rPr lang="el-GR" dirty="0"/>
              <a:t> </a:t>
            </a:r>
            <a:r>
              <a:rPr lang="el-GR" dirty="0" err="1"/>
              <a:t>care</a:t>
            </a:r>
            <a:r>
              <a:rPr lang="el-GR" dirty="0"/>
              <a:t> </a:t>
            </a:r>
            <a:r>
              <a:rPr lang="el-GR" dirty="0" err="1"/>
              <a:t>provision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27/6/2018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of </a:t>
            </a:r>
            <a:r>
              <a:rPr lang="en-US" dirty="0" err="1"/>
              <a:t>SMiLe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176672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311B0339582D249B54D2A27F2C2E76F" ma:contentTypeVersion="13" ma:contentTypeDescription="Δημιουργία νέου εγγράφου" ma:contentTypeScope="" ma:versionID="1ff997f0d75dc2a4480e6361af4e6124">
  <xsd:schema xmlns:xsd="http://www.w3.org/2001/XMLSchema" xmlns:xs="http://www.w3.org/2001/XMLSchema" xmlns:p="http://schemas.microsoft.com/office/2006/metadata/properties" xmlns:ns2="6bcc8d36-e54a-4950-9f8c-422ced86aa89" xmlns:ns3="be934ffe-cf54-442f-8a65-15264cfc6c01" targetNamespace="http://schemas.microsoft.com/office/2006/metadata/properties" ma:root="true" ma:fieldsID="a1be3ba91e521b6ee113644916f56d1a" ns2:_="" ns3:_="">
    <xsd:import namespace="6bcc8d36-e54a-4950-9f8c-422ced86aa89"/>
    <xsd:import namespace="be934ffe-cf54-442f-8a65-15264cfc6c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c8d36-e54a-4950-9f8c-422ced86aa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abe40285-c3d6-4210-a990-8ba76ae18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34ffe-cf54-442f-8a65-15264cfc6c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1868685-2e81-4c80-85ba-bab63b12ba54}" ma:internalName="TaxCatchAll" ma:showField="CatchAllData" ma:web="be934ffe-cf54-442f-8a65-15264cfc6c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cc8d36-e54a-4950-9f8c-422ced86aa89">
      <Terms xmlns="http://schemas.microsoft.com/office/infopath/2007/PartnerControls"/>
    </lcf76f155ced4ddcb4097134ff3c332f>
    <TaxCatchAll xmlns="be934ffe-cf54-442f-8a65-15264cfc6c01" xsi:nil="true"/>
  </documentManagement>
</p:properties>
</file>

<file path=customXml/itemProps1.xml><?xml version="1.0" encoding="utf-8"?>
<ds:datastoreItem xmlns:ds="http://schemas.openxmlformats.org/officeDocument/2006/customXml" ds:itemID="{44CC6D3C-40B7-4F19-B295-6DE30CFA057A}"/>
</file>

<file path=customXml/itemProps2.xml><?xml version="1.0" encoding="utf-8"?>
<ds:datastoreItem xmlns:ds="http://schemas.openxmlformats.org/officeDocument/2006/customXml" ds:itemID="{10A1C27C-7680-4363-86EA-FCD287A21532}"/>
</file>

<file path=customXml/itemProps3.xml><?xml version="1.0" encoding="utf-8"?>
<ds:datastoreItem xmlns:ds="http://schemas.openxmlformats.org/officeDocument/2006/customXml" ds:itemID="{39A2DBBA-5673-482B-928D-5FC1A973E4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Widescreen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Contents of the presentation</vt:lpstr>
      <vt:lpstr>The Transport Systems Research Group</vt:lpstr>
      <vt:lpstr>The Transport Systems Research Group</vt:lpstr>
      <vt:lpstr>PowerPoint Presentation</vt:lpstr>
      <vt:lpstr>Inequalities in PHC provision</vt:lpstr>
      <vt:lpstr>The SMiLe project’s WP4</vt:lpstr>
      <vt:lpstr>The SMiLe project’s WP4</vt:lpstr>
      <vt:lpstr>The SMiLe project’s WP4</vt:lpstr>
      <vt:lpstr>The SMiLe project’s WP4</vt:lpstr>
      <vt:lpstr>The SMiLe project’s WP4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Accessibility evaluation of Iasmos PHC</vt:lpstr>
      <vt:lpstr>Further actions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Panagiotis</dc:creator>
  <cp:lastModifiedBy>joankant22@yahoo.gr</cp:lastModifiedBy>
  <cp:revision>151</cp:revision>
  <cp:lastPrinted>2018-02-06T08:45:25Z</cp:lastPrinted>
  <dcterms:created xsi:type="dcterms:W3CDTF">2018-01-31T08:40:13Z</dcterms:created>
  <dcterms:modified xsi:type="dcterms:W3CDTF">2022-05-11T06:25:04Z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0x0101003311B0339582D249B54D2A27F2C2E76F</vt:lpwstr>
  </property>
</Properties>
</file>